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0"/>
  </p:notesMasterIdLst>
  <p:sldIdLst>
    <p:sldId id="317" r:id="rId2"/>
    <p:sldId id="315" r:id="rId3"/>
    <p:sldId id="321" r:id="rId4"/>
    <p:sldId id="334" r:id="rId5"/>
    <p:sldId id="322" r:id="rId6"/>
    <p:sldId id="338" r:id="rId7"/>
    <p:sldId id="337" r:id="rId8"/>
    <p:sldId id="325" r:id="rId9"/>
    <p:sldId id="324" r:id="rId10"/>
    <p:sldId id="326" r:id="rId11"/>
    <p:sldId id="327" r:id="rId12"/>
    <p:sldId id="329" r:id="rId13"/>
    <p:sldId id="330" r:id="rId14"/>
    <p:sldId id="331" r:id="rId15"/>
    <p:sldId id="332" r:id="rId16"/>
    <p:sldId id="335" r:id="rId17"/>
    <p:sldId id="336" r:id="rId18"/>
    <p:sldId id="333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4499"/>
    <a:srgbClr val="244390"/>
    <a:srgbClr val="B6DCAD"/>
    <a:srgbClr val="0180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60"/>
    <p:restoredTop sz="94694"/>
  </p:normalViewPr>
  <p:slideViewPr>
    <p:cSldViewPr snapToGrid="0">
      <p:cViewPr varScale="1">
        <p:scale>
          <a:sx n="175" d="100"/>
          <a:sy n="175" d="100"/>
        </p:scale>
        <p:origin x="216" y="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28437-0553-A541-AD0F-6CF0B70894E7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5C93B-E089-DE41-ABFC-12A6C026AC3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92192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1pPr>
    <a:lvl2pPr marL="253060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2pPr>
    <a:lvl3pPr marL="506120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3pPr>
    <a:lvl4pPr marL="75918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4pPr>
    <a:lvl5pPr marL="101224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5pPr>
    <a:lvl6pPr marL="126530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6pPr>
    <a:lvl7pPr marL="151836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7pPr>
    <a:lvl8pPr marL="1771421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8pPr>
    <a:lvl9pPr marL="2024482" algn="l" defTabSz="506120" rtl="0" eaLnBrk="1" latinLnBrk="0" hangingPunct="1">
      <a:defRPr sz="66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9C1D6-F8DE-AABA-8280-7A8AAC2E1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E194D49-B81C-A117-DE7A-2F6D4289D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6278B85A-3701-1459-A8CD-36A58B86AB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8128704B-DBC6-D851-8D76-4A6A9186A4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13344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442EA-F407-1AA0-7B86-F653E7BE4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F3D35FDD-2C20-0579-F047-A7EF11289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C4CD6967-AFAA-4D19-3541-C6E7292CE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0FD9966E-4A44-60D6-C84C-5A4EC46B59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05830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49E18-081B-F51A-64D2-E2C42E66E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24B2F065-D207-DBC5-0860-337C8A9328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539A97F7-1BF5-327C-CB1F-FDD331457F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063D47FA-B580-4184-2F75-92185018D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95002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F7F2-353B-76BC-1704-D2E2A6DBA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DFBC3131-E82D-498E-9D9C-E6B387EC1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87A7BCF4-318B-D214-184E-F6C36F2CD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A1A1E35-0126-2644-3FCF-CF1CA9A11A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613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F7F2-353B-76BC-1704-D2E2A6DBA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DFBC3131-E82D-498E-9D9C-E6B387EC1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87A7BCF4-318B-D214-184E-F6C36F2CD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A1A1E35-0126-2644-3FCF-CF1CA9A11A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712883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F7F2-353B-76BC-1704-D2E2A6DBA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DFBC3131-E82D-498E-9D9C-E6B387EC1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87A7BCF4-318B-D214-184E-F6C36F2CD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A1A1E35-0126-2644-3FCF-CF1CA9A11A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25108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0C048-AD2C-6AAE-22E8-71C85A032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C7728531-1CA8-D05B-E979-744CBD6496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32AACD0F-11B3-1C9D-FEC3-EBB0077FD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4D0FAE9-67E9-26C0-897A-CC20FD0D1F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92348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4CA8D-356C-1710-B4B9-2A299B63D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9EE10C8-262D-BE11-204C-DA050334D5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16FF4854-3AC3-E5D8-B326-044C066EE8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BCE7705E-0F55-9507-6E3E-6CA008AA5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5127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4CA8D-356C-1710-B4B9-2A299B63D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9EE10C8-262D-BE11-204C-DA050334D5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16FF4854-3AC3-E5D8-B326-044C066EE8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BCE7705E-0F55-9507-6E3E-6CA008AA5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67334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F7244-3D39-920F-61B6-724F9E702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F207A823-ADDD-40CE-8B7B-99DD893076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9E92004-7A4D-2914-1993-500F5F924A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2E0FCE50-20BF-712E-6105-4A89E71CEC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17273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C1277-F3BB-2EB1-B3AD-B978A35B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66BAB094-F605-789D-256C-2CC9BB808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4D0EB5B-D7A7-30A7-8B94-58897BAA03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871A4549-E4BF-FD63-4BD5-8EC8C807B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44514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E3F16-906E-355F-BEE0-8EA965356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48DF13B7-F2AB-F949-4048-9BF1170FEA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73675332-A9B0-947B-5593-7F52693A13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02057FD9-CD28-62CE-E13D-62075E244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93232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A8AB4-17D6-8462-A017-DCC23C621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CA8665E8-E7CF-1B56-20FE-7B0104989E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C9A7840C-05E1-8D55-A178-E83D458ADC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F4075245-071D-B6F3-6B68-B60619B18B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9294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E861C-3B76-648D-C5D7-FAD273F40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392709CB-9829-D162-F581-1B4C9D4433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713C4457-2666-63D0-5E7E-D4845EC912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F3248B3E-3AEA-F40A-BEE6-FEDD7A4C13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5C93B-E089-DE41-ABFC-12A6C026AC3A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52147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22199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83730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157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4796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195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23102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86408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251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23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1210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6187-D6B8-1A4E-8FCA-5F45BC03D54E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5975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96187-D6B8-1A4E-8FCA-5F45BC03D54E}" type="datetimeFigureOut">
              <a:rPr lang="sk-SK" smtClean="0"/>
              <a:t>18. 8. 2026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57824B-9CAE-FC46-897A-B6B6ABB3339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2401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 descr="Obrázok, na ktorom je text, snímka obrazovky, voda, dizajn&#10;&#10;Obsah vygenerovaný umelou inteligenciou môže byť nesprávny.">
            <a:extLst>
              <a:ext uri="{FF2B5EF4-FFF2-40B4-BE49-F238E27FC236}">
                <a16:creationId xmlns:a16="http://schemas.microsoft.com/office/drawing/2014/main" id="{8D14C20A-6212-C325-A2E5-F9780F5E99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377BDD1-D611-168F-EE53-05F125B45716}"/>
              </a:ext>
            </a:extLst>
          </p:cNvPr>
          <p:cNvSpPr txBox="1">
            <a:spLocks/>
          </p:cNvSpPr>
          <p:nvPr/>
        </p:nvSpPr>
        <p:spPr>
          <a:xfrm>
            <a:off x="744875" y="709324"/>
            <a:ext cx="5424527" cy="1485380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533"/>
              </a:lnSpc>
            </a:pPr>
            <a:endParaRPr lang="sk-SK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6254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41A6E42F-2182-35FD-9865-AA0A7BA4885A}"/>
              </a:ext>
            </a:extLst>
          </p:cNvPr>
          <p:cNvSpPr txBox="1">
            <a:spLocks/>
          </p:cNvSpPr>
          <p:nvPr/>
        </p:nvSpPr>
        <p:spPr>
          <a:xfrm>
            <a:off x="1068019" y="86881"/>
            <a:ext cx="2798186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29556F-BFD3-D780-5067-BA90D299820C}"/>
              </a:ext>
            </a:extLst>
          </p:cNvPr>
          <p:cNvSpPr txBox="1">
            <a:spLocks/>
          </p:cNvSpPr>
          <p:nvPr/>
        </p:nvSpPr>
        <p:spPr>
          <a:xfrm>
            <a:off x="4822299" y="86881"/>
            <a:ext cx="3160291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6880005" y="3921154"/>
            <a:ext cx="2499448" cy="31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33361">
              <a:lnSpc>
                <a:spcPts val="1684"/>
              </a:lnSpc>
            </a:pPr>
            <a:r>
              <a:rPr lang="sk-SK" sz="2069" kern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2026</a:t>
            </a:r>
            <a:endParaRPr lang="x-none" sz="2069" kern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798023" y="951125"/>
            <a:ext cx="65727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2400" dirty="0" smtClean="0">
                <a:solidFill>
                  <a:schemeClr val="bg1"/>
                </a:solidFill>
              </a:rPr>
              <a:t>Informácia </a:t>
            </a:r>
            <a:r>
              <a:rPr lang="sk-SK" sz="2400" dirty="0" smtClean="0">
                <a:solidFill>
                  <a:schemeClr val="bg1"/>
                </a:solidFill>
              </a:rPr>
              <a:t>k zjednodušenému </a:t>
            </a:r>
            <a:r>
              <a:rPr lang="sk-SK" sz="2400" dirty="0">
                <a:solidFill>
                  <a:schemeClr val="bg1"/>
                </a:solidFill>
              </a:rPr>
              <a:t>vykazovaniu výdavkov v rámci </a:t>
            </a:r>
            <a:r>
              <a:rPr lang="sk-SK" sz="2400" dirty="0" smtClean="0">
                <a:solidFill>
                  <a:schemeClr val="bg1"/>
                </a:solidFill>
              </a:rPr>
              <a:t>výzvy</a:t>
            </a:r>
          </a:p>
          <a:p>
            <a:pPr algn="ctr"/>
            <a:r>
              <a:rPr lang="sk-SK" sz="24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sk-SK" sz="2400" b="1" dirty="0">
                <a:solidFill>
                  <a:schemeClr val="bg1"/>
                </a:solidFill>
              </a:rPr>
              <a:t>„Jednotné kontaktné miesta pre mladých “  </a:t>
            </a:r>
          </a:p>
        </p:txBody>
      </p:sp>
    </p:spTree>
    <p:extLst>
      <p:ext uri="{BB962C8B-B14F-4D97-AF65-F5344CB8AC3E}">
        <p14:creationId xmlns:p14="http://schemas.microsoft.com/office/powerpoint/2010/main" val="361457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4B7B7-D467-01F2-8E46-738BDFC57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text, štvorec, rám&#10;&#10;Obsah vygenerovaný umelou inteligenciou môže byť nesprávny.">
            <a:extLst>
              <a:ext uri="{FF2B5EF4-FFF2-40B4-BE49-F238E27FC236}">
                <a16:creationId xmlns:a16="http://schemas.microsoft.com/office/drawing/2014/main" id="{ABE15E64-C78B-37E1-BE63-F4595F1AE1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4222CCF-DC03-3F0B-9674-FB78151D9ECE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412475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Súhrnná tabuľka k úhrade výdavkov (príloha č. 7a) - príklad</a:t>
            </a:r>
            <a:endParaRPr lang="sk-SK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1443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A3D86CA2-D940-C864-B3DD-97ECA30E5772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uľ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671011"/>
              </p:ext>
            </p:extLst>
          </p:nvPr>
        </p:nvGraphicFramePr>
        <p:xfrm>
          <a:off x="742484" y="1111862"/>
          <a:ext cx="7421801" cy="3262320"/>
        </p:xfrm>
        <a:graphic>
          <a:graphicData uri="http://schemas.openxmlformats.org/drawingml/2006/table">
            <a:tbl>
              <a:tblPr/>
              <a:tblGrid>
                <a:gridCol w="1881293">
                  <a:extLst>
                    <a:ext uri="{9D8B030D-6E8A-4147-A177-3AD203B41FA5}">
                      <a16:colId xmlns:a16="http://schemas.microsoft.com/office/drawing/2014/main" val="3823873807"/>
                    </a:ext>
                  </a:extLst>
                </a:gridCol>
                <a:gridCol w="1991551">
                  <a:extLst>
                    <a:ext uri="{9D8B030D-6E8A-4147-A177-3AD203B41FA5}">
                      <a16:colId xmlns:a16="http://schemas.microsoft.com/office/drawing/2014/main" val="2918211063"/>
                    </a:ext>
                  </a:extLst>
                </a:gridCol>
                <a:gridCol w="978547">
                  <a:extLst>
                    <a:ext uri="{9D8B030D-6E8A-4147-A177-3AD203B41FA5}">
                      <a16:colId xmlns:a16="http://schemas.microsoft.com/office/drawing/2014/main" val="3617456503"/>
                    </a:ext>
                  </a:extLst>
                </a:gridCol>
                <a:gridCol w="868289">
                  <a:extLst>
                    <a:ext uri="{9D8B030D-6E8A-4147-A177-3AD203B41FA5}">
                      <a16:colId xmlns:a16="http://schemas.microsoft.com/office/drawing/2014/main" val="3786923859"/>
                    </a:ext>
                  </a:extLst>
                </a:gridCol>
                <a:gridCol w="606424">
                  <a:extLst>
                    <a:ext uri="{9D8B030D-6E8A-4147-A177-3AD203B41FA5}">
                      <a16:colId xmlns:a16="http://schemas.microsoft.com/office/drawing/2014/main" val="619158857"/>
                    </a:ext>
                  </a:extLst>
                </a:gridCol>
                <a:gridCol w="633988">
                  <a:extLst>
                    <a:ext uri="{9D8B030D-6E8A-4147-A177-3AD203B41FA5}">
                      <a16:colId xmlns:a16="http://schemas.microsoft.com/office/drawing/2014/main" val="554184172"/>
                    </a:ext>
                  </a:extLst>
                </a:gridCol>
                <a:gridCol w="461709">
                  <a:extLst>
                    <a:ext uri="{9D8B030D-6E8A-4147-A177-3AD203B41FA5}">
                      <a16:colId xmlns:a16="http://schemas.microsoft.com/office/drawing/2014/main" val="4208405722"/>
                    </a:ext>
                  </a:extLst>
                </a:gridCol>
              </a:tblGrid>
              <a:tr h="86939">
                <a:tc>
                  <a:txBody>
                    <a:bodyPr/>
                    <a:lstStyle/>
                    <a:p>
                      <a:pPr algn="l" fontAlgn="ctr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Súhrnná tabuľka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Príloha č. 7a</a:t>
                      </a:r>
                    </a:p>
                  </a:txBody>
                  <a:tcPr marL="2412" marR="2412" marT="24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5094330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Názov projektu: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doplní prijímateľ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2596488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ITMS2021+ projektu: 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doplní prijímateľ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7726474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Žiadosť o platbu: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2026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870266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Prijímateľ: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doplní prijímateľ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189151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436082"/>
                  </a:ext>
                </a:extLst>
              </a:tr>
              <a:tr h="82156">
                <a:tc gridSpan="2">
                  <a:txBody>
                    <a:bodyPr/>
                    <a:lstStyle/>
                    <a:p>
                      <a:pPr algn="l" fontAlgn="b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TABUĽKA č. 1 - Súhrnná tabuľka - vypĺňa sa automaticky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670066"/>
                  </a:ext>
                </a:extLst>
              </a:tr>
              <a:tr h="84407">
                <a:tc>
                  <a:txBody>
                    <a:bodyPr/>
                    <a:lstStyle/>
                    <a:p>
                      <a:pPr algn="l" fontAlgn="b"/>
                      <a:endParaRPr lang="sk-SK" sz="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417510"/>
                  </a:ext>
                </a:extLst>
              </a:tr>
              <a:tr h="144898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Pracovná činnosť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Jednotkový náklad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Max. počet vykázaných hodín za kalendárny rok na pozíciu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Počet hodín spolu</a:t>
                      </a:r>
                      <a:br>
                        <a:rPr lang="pl-PL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pl-PL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za pracovnú činnosť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Suma spolu 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7303818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senior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29,76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1 720,00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243,00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7 231,68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2424938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Expert pre záruku pre mladých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22,93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1 720,00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173,00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3 966,89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4206304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junior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22,37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1 720,00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177,00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3 959,49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804915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Asistent pre záruku pre mladých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15,49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1 720,00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542,15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4381205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senior - DoVP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25,47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9918777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Expert pre záruku pre mladých - DoVP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19,63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1 570,40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872169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junior - DoVP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19,15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459,60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1823685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Asistent pre záruku pre mladých - DoVP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596,70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279868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senior - DoPČ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25,47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1 528,20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4765519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Expert pre záruku pre mladých - DoPČ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19,63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490,75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550982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junior - DoPČ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19,15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356964"/>
                  </a:ext>
                </a:extLst>
              </a:tr>
              <a:tr h="84407"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Asistent pre záruku pre mladých - DoPČ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13,26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663,00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9666600"/>
                  </a:ext>
                </a:extLst>
              </a:tr>
              <a:tr h="98474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Spolu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912,00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21 008,86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148358"/>
                  </a:ext>
                </a:extLst>
              </a:tr>
              <a:tr h="74840">
                <a:tc>
                  <a:txBody>
                    <a:bodyPr/>
                    <a:lstStyle/>
                    <a:p>
                      <a:pPr algn="l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441365"/>
                  </a:ext>
                </a:extLst>
              </a:tr>
              <a:tr h="9847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sk-SK" sz="5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SPOLU (základňa pre výpočet paušálnej sadzby)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5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5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912,00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5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21 008,86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4524737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5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392336"/>
                  </a:ext>
                </a:extLst>
              </a:tr>
              <a:tr h="9706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TABUĽKA č. 2 - vypĺňajú sa vyžltené stĺpce A, B, C, D a E v relevantných riadkoch</a:t>
                      </a:r>
                    </a:p>
                  </a:txBody>
                  <a:tcPr marL="2412" marR="2412" marT="24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775233"/>
                  </a:ext>
                </a:extLst>
              </a:tr>
              <a:tr h="84407">
                <a:tc>
                  <a:txBody>
                    <a:bodyPr/>
                    <a:lstStyle/>
                    <a:p>
                      <a:pPr algn="l" fontAlgn="b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sk-SK" sz="4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113644"/>
                  </a:ext>
                </a:extLst>
              </a:tr>
              <a:tr h="436663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Meno zamestnanca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Pracovná činnosť </a:t>
                      </a:r>
                      <a:b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 výber z možností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Obdobie výkonu práce MM/RRRR                                         </a:t>
                      </a:r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(zadáva sa každý mesiac v samostatnom riadku)</a:t>
                      </a:r>
                      <a:endParaRPr lang="sk-SK" sz="4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Celkový Počet odpracovaných hodín</a:t>
                      </a:r>
                      <a:b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(mzdový list)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Percento zapojenia do projektu z pracovnej zmluvy/dohody*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Počet odpracovaných hodín na projekte - oprávnené na financovanie</a:t>
                      </a:r>
                      <a:br>
                        <a:rPr lang="sk-SK" sz="4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sk-SK" sz="4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(vypočíta sa automaticky)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Informatívna suma na zamestnanca**</a:t>
                      </a:r>
                    </a:p>
                  </a:txBody>
                  <a:tcPr marL="2412" marR="2412" marT="2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176346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XY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senior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5/2026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168,00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100%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168,00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4 999,68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2132381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XY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Expert pre záruku pre mladých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5/2026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150,00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100%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150,00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3 439,50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3104954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XY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pracovník junior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5/2026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145,50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50%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72,75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1 627,42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3189428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Expert pre záruku pre mladých - DoVP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5/2026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100%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45,00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883,35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490433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Asistent pre záruku pre mladých - TPP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5/2026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140,50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25%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35,13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544,09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3059831"/>
                  </a:ext>
                </a:extLst>
              </a:tr>
              <a:tr h="82156"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Asistent pre záruku pre mladých - DoVP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5/2026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45,00</a:t>
                      </a:r>
                    </a:p>
                  </a:txBody>
                  <a:tcPr marL="2412" marR="2412" marT="24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100%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45,00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596,70</a:t>
                      </a:r>
                    </a:p>
                  </a:txBody>
                  <a:tcPr marL="2412" marR="2412" marT="24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3111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711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D0662-B413-FC97-AD67-87AC2EC85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snímka obrazovky, text, štvorec, rám&#10;&#10;Obsah vygenerovaný umelou inteligenciou môže byť nesprávny.">
            <a:extLst>
              <a:ext uri="{FF2B5EF4-FFF2-40B4-BE49-F238E27FC236}">
                <a16:creationId xmlns:a16="http://schemas.microsoft.com/office/drawing/2014/main" id="{92D8B7D7-D57D-EEE0-7258-2F32ACB472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B1FE7D1-9F6E-D70D-9CA0-25D5AE0FB3DA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819910" cy="3246137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Flexibilita jednotkového </a:t>
            </a:r>
            <a:r>
              <a:rPr lang="sk-SK" sz="20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nákladu</a:t>
            </a:r>
          </a:p>
          <a:p>
            <a:pPr algn="ctr"/>
            <a:endParaRPr lang="sk-SK" sz="1600" b="1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zamestnávateľ rozhoduje o prerozdelení finančných prostriedkov (vlastná mzdová politika),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v platoch je možné robiť rozdiely - nie je potrebné vyplácať rovnaké platy v rámci tej istej pracovnej pozície,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podmienka: všetky financie JN </a:t>
            </a:r>
            <a:r>
              <a:rPr lang="sk-SK" sz="1800" b="1" dirty="0">
                <a:solidFill>
                  <a:schemeClr val="tx2"/>
                </a:solidFill>
                <a:latin typeface="Arial Narrow" panose="020B0606020202030204" pitchFamily="34" charset="0"/>
              </a:rPr>
              <a:t>musia </a:t>
            </a: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byť vynaložené </a:t>
            </a:r>
            <a:r>
              <a:rPr lang="sk-SK" sz="1800" b="1" dirty="0">
                <a:solidFill>
                  <a:schemeClr val="tx2"/>
                </a:solidFill>
                <a:latin typeface="Arial Narrow" panose="020B0606020202030204" pitchFamily="34" charset="0"/>
              </a:rPr>
              <a:t>na mzdy podporovaných pozícii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1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prijímateľ </a:t>
            </a: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nesmie účelovo znižovať mzdy zamestnancov, aby získal finančné prostriedky na iný účel, t. z., že finančné prostriedky, ktoré prijímateľ získal z preplatenia odpracovaných hodín zamestnancom </a:t>
            </a:r>
            <a:r>
              <a:rPr lang="sk-SK" sz="1800" b="1" dirty="0">
                <a:solidFill>
                  <a:schemeClr val="tx2"/>
                </a:solidFill>
                <a:latin typeface="Arial Narrow" panose="020B0606020202030204" pitchFamily="34" charset="0"/>
              </a:rPr>
              <a:t>môže použiť len na mzdové výdavky, t. z. na CCP pre uvedené podporované pozície</a:t>
            </a:r>
          </a:p>
          <a:p>
            <a:pPr algn="ctr"/>
            <a:endParaRPr lang="sk-SK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0052FB80-381B-D43A-0A7E-E1AE8BE2C319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89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8F06F-68F9-E0E8-C6A9-20FE64FD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EBEE8B48-E06C-3287-9887-E0C156C4AF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FC33892-49F6-E12F-19C6-62AD4AC35390}"/>
              </a:ext>
            </a:extLst>
          </p:cNvPr>
          <p:cNvSpPr txBox="1">
            <a:spLocks/>
          </p:cNvSpPr>
          <p:nvPr/>
        </p:nvSpPr>
        <p:spPr>
          <a:xfrm>
            <a:off x="680016" y="86923"/>
            <a:ext cx="7412475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443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Flexibilita jednotkového nákladu nerovnomerný tok finančných prostriedkov  </a:t>
            </a:r>
          </a:p>
          <a:p>
            <a:pPr algn="ctr"/>
            <a:r>
              <a:rPr lang="sk-SK" sz="1443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k-SK" sz="144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sk-SK" sz="1443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ríklad rok 2026</a:t>
            </a:r>
            <a:endParaRPr lang="sk-SK" sz="1443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12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sk-SK" sz="154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344B3CC6-CD13-CB63-9A77-F2756222CC0A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23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295804"/>
              </p:ext>
            </p:extLst>
          </p:nvPr>
        </p:nvGraphicFramePr>
        <p:xfrm>
          <a:off x="994269" y="565777"/>
          <a:ext cx="6890418" cy="3339282"/>
        </p:xfrm>
        <a:graphic>
          <a:graphicData uri="http://schemas.openxmlformats.org/drawingml/2006/table">
            <a:tbl>
              <a:tblPr/>
              <a:tblGrid>
                <a:gridCol w="1026687">
                  <a:extLst>
                    <a:ext uri="{9D8B030D-6E8A-4147-A177-3AD203B41FA5}">
                      <a16:colId xmlns:a16="http://schemas.microsoft.com/office/drawing/2014/main" val="1562210157"/>
                    </a:ext>
                  </a:extLst>
                </a:gridCol>
                <a:gridCol w="1070868">
                  <a:extLst>
                    <a:ext uri="{9D8B030D-6E8A-4147-A177-3AD203B41FA5}">
                      <a16:colId xmlns:a16="http://schemas.microsoft.com/office/drawing/2014/main" val="1872777286"/>
                    </a:ext>
                  </a:extLst>
                </a:gridCol>
                <a:gridCol w="263070">
                  <a:extLst>
                    <a:ext uri="{9D8B030D-6E8A-4147-A177-3AD203B41FA5}">
                      <a16:colId xmlns:a16="http://schemas.microsoft.com/office/drawing/2014/main" val="1368336374"/>
                    </a:ext>
                  </a:extLst>
                </a:gridCol>
                <a:gridCol w="932184">
                  <a:extLst>
                    <a:ext uri="{9D8B030D-6E8A-4147-A177-3AD203B41FA5}">
                      <a16:colId xmlns:a16="http://schemas.microsoft.com/office/drawing/2014/main" val="2396733999"/>
                    </a:ext>
                  </a:extLst>
                </a:gridCol>
                <a:gridCol w="1274667">
                  <a:extLst>
                    <a:ext uri="{9D8B030D-6E8A-4147-A177-3AD203B41FA5}">
                      <a16:colId xmlns:a16="http://schemas.microsoft.com/office/drawing/2014/main" val="2891505614"/>
                    </a:ext>
                  </a:extLst>
                </a:gridCol>
                <a:gridCol w="114950">
                  <a:extLst>
                    <a:ext uri="{9D8B030D-6E8A-4147-A177-3AD203B41FA5}">
                      <a16:colId xmlns:a16="http://schemas.microsoft.com/office/drawing/2014/main" val="1708336963"/>
                    </a:ext>
                  </a:extLst>
                </a:gridCol>
                <a:gridCol w="1101792">
                  <a:extLst>
                    <a:ext uri="{9D8B030D-6E8A-4147-A177-3AD203B41FA5}">
                      <a16:colId xmlns:a16="http://schemas.microsoft.com/office/drawing/2014/main" val="585474236"/>
                    </a:ext>
                  </a:extLst>
                </a:gridCol>
                <a:gridCol w="1106200">
                  <a:extLst>
                    <a:ext uri="{9D8B030D-6E8A-4147-A177-3AD203B41FA5}">
                      <a16:colId xmlns:a16="http://schemas.microsoft.com/office/drawing/2014/main" val="3217811121"/>
                    </a:ext>
                  </a:extLst>
                </a:gridCol>
              </a:tblGrid>
              <a:tr h="4635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Pracovný pomer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 hod/ 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týždeň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Pracovný pomer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 hod/ 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týždeň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Pracovný pomer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 hod/ 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týždeň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874821"/>
                  </a:ext>
                </a:extLst>
              </a:tr>
              <a:tr h="27826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ozícia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pracovník jr.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ozícia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pracovník jr.</a:t>
                      </a:r>
                      <a:endParaRPr lang="sk-SK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ozícia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Odborný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pracovník jr.</a:t>
                      </a:r>
                      <a:endParaRPr lang="sk-SK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7108832"/>
                  </a:ext>
                </a:extLst>
              </a:tr>
              <a:tr h="81841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Odpracované hodiny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168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Odpracované hodiny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96</a:t>
                      </a:r>
                      <a:endParaRPr lang="sk-SK" sz="9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Odpracované </a:t>
                      </a: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hodiny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168</a:t>
                      </a:r>
                      <a:endParaRPr lang="sk-SK" sz="9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746161"/>
                  </a:ext>
                </a:extLst>
              </a:tr>
              <a:tr h="33787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Dovolenka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Dovolenka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dní (56 hodín)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Dovolenka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0403268"/>
                  </a:ext>
                </a:extLst>
              </a:tr>
              <a:tr h="32262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Lekár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Lekár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dni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(16 hodín)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Lekár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6788418"/>
                  </a:ext>
                </a:extLst>
              </a:tr>
              <a:tr h="54834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CCP (za mesiac 10/2026)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3 100 eur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CCP (za mesiac 11/2026)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sk-SK" sz="9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200 eur</a:t>
                      </a:r>
                      <a:endParaRPr lang="sk-SK" sz="9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CCP (za mesiac 12/2026)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sk-SK" sz="9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100 eur</a:t>
                      </a:r>
                      <a:endParaRPr lang="sk-SK" sz="9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5694005"/>
                  </a:ext>
                </a:extLst>
              </a:tr>
              <a:tr h="23833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JN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22,37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JN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22,37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JN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22,37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920399"/>
                  </a:ext>
                </a:extLst>
              </a:tr>
              <a:tr h="41161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</a:rPr>
                        <a:t>Oprávnený náklad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168 x 22,37= </a:t>
                      </a: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3 758 eur</a:t>
                      </a:r>
                      <a:endParaRPr lang="sk-SK" sz="9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</a:rPr>
                        <a:t>Oprávnený náklad</a:t>
                      </a:r>
                      <a:endParaRPr lang="sk-SK" sz="900" b="1" i="0" u="none" strike="noStrike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96</a:t>
                      </a:r>
                      <a:r>
                        <a:rPr lang="sk-SK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sk-SK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x 22,37 = </a:t>
                      </a: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sk-SK" sz="9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 147 eur</a:t>
                      </a:r>
                      <a:endParaRPr lang="sk-SK" sz="9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</a:rPr>
                        <a:t>Oprávnený náklad</a:t>
                      </a:r>
                      <a:endParaRPr lang="sk-SK" sz="900" b="1" i="0" u="none" strike="noStrike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168 x 22,37 =</a:t>
                      </a:r>
                      <a:r>
                        <a:rPr lang="sk-SK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sk-SK" sz="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3 758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330220"/>
                  </a:ext>
                </a:extLst>
              </a:tr>
              <a:tr h="23833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ozdiel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+</a:t>
                      </a:r>
                      <a:r>
                        <a:rPr lang="sk-SK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658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Rozdiel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  <a:r>
                        <a:rPr lang="sk-SK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1 053</a:t>
                      </a:r>
                      <a:endParaRPr lang="sk-SK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ozdiel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+ 658</a:t>
                      </a:r>
                    </a:p>
                  </a:txBody>
                  <a:tcPr marL="8319" marR="8319" marT="8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905310"/>
                  </a:ext>
                </a:extLst>
              </a:tr>
            </a:tbl>
          </a:graphicData>
        </a:graphic>
      </p:graphicFrame>
      <p:sp>
        <p:nvSpPr>
          <p:cNvPr id="6" name="Obdĺžnik 5"/>
          <p:cNvSpPr/>
          <p:nvPr/>
        </p:nvSpPr>
        <p:spPr>
          <a:xfrm>
            <a:off x="570558" y="3964432"/>
            <a:ext cx="8176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k-SK" sz="800" b="1" dirty="0">
                <a:solidFill>
                  <a:srgbClr val="FF0000"/>
                </a:solidFill>
              </a:rPr>
              <a:t>UPOZORNENIE</a:t>
            </a:r>
          </a:p>
          <a:p>
            <a:pPr algn="just"/>
            <a:r>
              <a:rPr lang="sk-SK" sz="800" dirty="0"/>
              <a:t>Ak prijímateľ má stanovenú nižšiu hodinovú CCP ako je vypočítaná spôsobom </a:t>
            </a:r>
            <a:r>
              <a:rPr lang="sk-SK" sz="800" dirty="0" smtClean="0"/>
              <a:t>uvedeným, </a:t>
            </a:r>
            <a:r>
              <a:rPr lang="sk-SK" sz="800" dirty="0"/>
              <a:t>tak plusové mesačné rozdiely, ktoré mu takto vzniknú (+ </a:t>
            </a:r>
            <a:r>
              <a:rPr lang="sk-SK" sz="800" dirty="0" smtClean="0"/>
              <a:t>658; </a:t>
            </a:r>
            <a:r>
              <a:rPr lang="sk-SK" sz="800" dirty="0"/>
              <a:t>+ </a:t>
            </a:r>
            <a:r>
              <a:rPr lang="sk-SK" sz="800" dirty="0" smtClean="0"/>
              <a:t>658 )prijímateľ </a:t>
            </a:r>
            <a:r>
              <a:rPr lang="sk-SK" sz="800" dirty="0"/>
              <a:t>ich použije na mzdy zamestnancov pracujúcich na podporovaných pozíciách, nakoľko JN je určený na priame náklady (CCP) </a:t>
            </a:r>
            <a:r>
              <a:rPr lang="sk-SK" sz="800" dirty="0" smtClean="0"/>
              <a:t>zamestnancov. Prijaté </a:t>
            </a:r>
            <a:r>
              <a:rPr lang="sk-SK" sz="800" dirty="0"/>
              <a:t>finančné prostriedky získané z JN použije na vykrytie mínusového rozdielu v mesiaci/</a:t>
            </a:r>
            <a:r>
              <a:rPr lang="sk-SK" sz="800" dirty="0" err="1"/>
              <a:t>coch</a:t>
            </a:r>
            <a:r>
              <a:rPr lang="sk-SK" sz="800" dirty="0"/>
              <a:t> (- </a:t>
            </a:r>
            <a:r>
              <a:rPr lang="sk-SK" sz="800" dirty="0" smtClean="0"/>
              <a:t>1 053), </a:t>
            </a:r>
            <a:r>
              <a:rPr lang="sk-SK" sz="800" dirty="0"/>
              <a:t>v ktorých zamestnanec odpracoval nižší počet hodín nakoľko čerpal zákonné nároky - dovolenku/ lekára, ktoré mu prijímateľ musí uhradiť, pričom tieto hodiny zákonných nárokov sa na SO nevykazujú. Alebo ich použije na odmeny zamestnancov.</a:t>
            </a:r>
          </a:p>
        </p:txBody>
      </p:sp>
    </p:spTree>
    <p:extLst>
      <p:ext uri="{BB962C8B-B14F-4D97-AF65-F5344CB8AC3E}">
        <p14:creationId xmlns:p14="http://schemas.microsoft.com/office/powerpoint/2010/main" val="231085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AD1B0-01A0-4530-F462-18CE3B80E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text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5E654BFF-BD4C-821E-80A0-19744F9A5F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6930EB9-3E75-F512-60F9-5A26D7C01693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879545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Podmienky oprávnenosti jednotkového </a:t>
            </a:r>
            <a:r>
              <a:rPr lang="sk-SK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nákladu</a:t>
            </a:r>
          </a:p>
          <a:p>
            <a:pPr algn="ctr"/>
            <a:endParaRPr lang="sk-SK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existencia pracovnoprávneho vzťahu medzi zamestnancom a zamestnávateľom,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pracovná činnosť je v súlade s podmienkami definovanými vo výzve,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zamestnanec na danej pracovnej pozícií odpracoval nárokovaný počet hodín, s dodržaním maximálneho počtu </a:t>
            </a:r>
            <a:r>
              <a:rPr lang="sk-SK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oprávnených hodín</a:t>
            </a:r>
          </a:p>
          <a:p>
            <a:pPr algn="just"/>
            <a:endParaRPr lang="sk-SK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Odpracovanou </a:t>
            </a: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hodinou nemusí byť súvislý úsek v trvaní 60 minút, t. z. </a:t>
            </a:r>
            <a:r>
              <a:rPr lang="sk-SK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môže </a:t>
            </a: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ísť aj o kratšie úseky v priebehu sledovaného obdobia, ktoré sa v danom období spočítajú. </a:t>
            </a:r>
          </a:p>
          <a:p>
            <a:pPr algn="just"/>
            <a:r>
              <a:rPr lang="sk-SK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Každá spočítaná celá hodina predstavuje ukazovateľ aktivujúci </a:t>
            </a:r>
            <a:r>
              <a:rPr lang="sk-SK" sz="20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platbu.</a:t>
            </a:r>
            <a:endParaRPr lang="sk-SK" sz="20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endParaRPr lang="sk-SK" sz="154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86075276-CB46-65A6-B1B2-5E8C6941E502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84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568B6-56CB-DD99-8683-55F91C7D7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snímka obrazovky, štvorec, text, dizajn&#10;&#10;Obsah vygenerovaný umelou inteligenciou môže byť nesprávny.">
            <a:extLst>
              <a:ext uri="{FF2B5EF4-FFF2-40B4-BE49-F238E27FC236}">
                <a16:creationId xmlns:a16="http://schemas.microsoft.com/office/drawing/2014/main" id="{18554D4E-E790-1FE2-65AA-D4B651C167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9734DDC-8890-5810-D983-C09B419A20B6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859667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800" b="1" dirty="0">
                <a:solidFill>
                  <a:schemeClr val="tx1"/>
                </a:solidFill>
                <a:latin typeface="Arial Narrow" panose="020B0606020202030204" pitchFamily="34" charset="0"/>
              </a:rPr>
              <a:t>Ako budú overované podklady a podmienky oprávnenosti JN</a:t>
            </a:r>
            <a:endParaRPr lang="sk-SK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k-SK" sz="20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sk-SK" sz="20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Finančná </a:t>
            </a:r>
            <a:r>
              <a:rPr lang="sk-SK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kontrola žiadosti o </a:t>
            </a:r>
            <a:r>
              <a:rPr lang="sk-SK" sz="20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platbu (</a:t>
            </a:r>
            <a:r>
              <a:rPr lang="sk-SK" sz="2000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ŽoP</a:t>
            </a:r>
            <a:r>
              <a:rPr lang="sk-SK" sz="20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či je suma (eur) v súhrnnej tabuľke v súlade so </a:t>
            </a:r>
            <a:r>
              <a:rPr lang="sk-SK" sz="1600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ŽoP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či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osoba zamestnanca a obdobie sú v súlade s údajmi v tabuľke,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či vykazované hodiny za zamestnanca zodpovedajú údajom v mzdovom liste,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či nárokovaná suma (eur) za zamestnanca je matematicky správne vypočítaná,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či je správne vypočítaný násobok JN  (prepočet hodín na eur),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či nebol prekročený počet hodín za rok na pracovnej pozícii</a:t>
            </a:r>
          </a:p>
          <a:p>
            <a:endParaRPr lang="sk-SK" sz="154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F7B0084B-C056-4A34-5428-8FC030049CE7}"/>
              </a:ext>
            </a:extLst>
          </p:cNvPr>
          <p:cNvSpPr txBox="1">
            <a:spLocks/>
          </p:cNvSpPr>
          <p:nvPr/>
        </p:nvSpPr>
        <p:spPr>
          <a:xfrm>
            <a:off x="4080713" y="10216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10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8831F-2018-5C41-41EB-8B851966D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štvorec, dizajn, text&#10;&#10;Obsah vygenerovaný umelou inteligenciou môže byť nesprávny.">
            <a:extLst>
              <a:ext uri="{FF2B5EF4-FFF2-40B4-BE49-F238E27FC236}">
                <a16:creationId xmlns:a16="http://schemas.microsoft.com/office/drawing/2014/main" id="{76217B92-6F42-3B9C-9105-1309071BA1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FCE2C7FE-9768-94FC-0DDB-1648B80C286E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756D825-1029-0148-E83D-C2840909A9EC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8071702" cy="3299146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Ako budú overované podklady a podmienky oprávnenosti </a:t>
            </a:r>
            <a:r>
              <a:rPr lang="pl-PL" sz="20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JN</a:t>
            </a:r>
          </a:p>
          <a:p>
            <a:endParaRPr lang="sk-SK" sz="18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Finančná </a:t>
            </a:r>
            <a:r>
              <a:rPr lang="sk-SK" sz="1800" b="1" dirty="0">
                <a:solidFill>
                  <a:schemeClr val="tx1"/>
                </a:solidFill>
                <a:latin typeface="Arial Narrow" panose="020B0606020202030204" pitchFamily="34" charset="0"/>
              </a:rPr>
              <a:t>kontrola vykonávaná na mieste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800" dirty="0">
                <a:solidFill>
                  <a:schemeClr val="tx1"/>
                </a:solidFill>
                <a:latin typeface="Arial Narrow" panose="020B0606020202030204" pitchFamily="34" charset="0"/>
              </a:rPr>
              <a:t>súlad pracovnej zmluvy / dohody s definovanou operáciou (vrátane definovanej pracovnej 	činnosti, rozsahu, resp. náplne práce, ktorá má byť v súlade s operáciou),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800" dirty="0">
                <a:solidFill>
                  <a:schemeClr val="tx1"/>
                </a:solidFill>
                <a:latin typeface="Arial Narrow" panose="020B0606020202030204" pitchFamily="34" charset="0"/>
              </a:rPr>
              <a:t>súlad pracovnej zmluvy / dohody so mzdovým listom,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800" dirty="0">
                <a:solidFill>
                  <a:schemeClr val="tx1"/>
                </a:solidFill>
                <a:latin typeface="Arial Narrow" panose="020B0606020202030204" pitchFamily="34" charset="0"/>
              </a:rPr>
              <a:t>overenie originality mzdového listu a porovnanie súladu uchovávanej verzie s predloženou 	verziou v </a:t>
            </a:r>
            <a:r>
              <a:rPr lang="sk-SK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ŽoP</a:t>
            </a:r>
            <a:r>
              <a:rPr lang="sk-SK" sz="1800" dirty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sk-SK" sz="1800" dirty="0">
                <a:solidFill>
                  <a:schemeClr val="tx1"/>
                </a:solidFill>
                <a:latin typeface="Arial Narrow" panose="020B0606020202030204" pitchFamily="34" charset="0"/>
              </a:rPr>
              <a:t>v odôvodnených prípadoch výplatná páska zamestnanca</a:t>
            </a:r>
          </a:p>
          <a:p>
            <a:pPr algn="just"/>
            <a:endParaRPr lang="sk-SK"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800" dirty="0">
                <a:solidFill>
                  <a:schemeClr val="tx1"/>
                </a:solidFill>
                <a:latin typeface="Arial Narrow" panose="020B0606020202030204" pitchFamily="34" charset="0"/>
              </a:rPr>
              <a:t>V zmysle §10 ods. 9 zákona č. 121/2022 Z. z. o príspevkoch z fondov EÚ prijímateľ </a:t>
            </a:r>
            <a:r>
              <a:rPr lang="sk-SK" sz="18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musí zabezpečiť súčinnosť.</a:t>
            </a:r>
          </a:p>
          <a:p>
            <a:pPr algn="ctr"/>
            <a:endParaRPr lang="sk-SK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14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8831F-2018-5C41-41EB-8B851966D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štvorec, dizajn, text&#10;&#10;Obsah vygenerovaný umelou inteligenciou môže byť nesprávny.">
            <a:extLst>
              <a:ext uri="{FF2B5EF4-FFF2-40B4-BE49-F238E27FC236}">
                <a16:creationId xmlns:a16="http://schemas.microsoft.com/office/drawing/2014/main" id="{76217B92-6F42-3B9C-9105-1309071BA1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FCE2C7FE-9768-94FC-0DDB-1648B80C286E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756D825-1029-0148-E83D-C2840909A9EC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912676" cy="3206381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Aktualizácia jednotkových nákladov</a:t>
            </a:r>
          </a:p>
          <a:p>
            <a:pPr algn="ctr"/>
            <a:endParaRPr lang="sk-SK" sz="18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jednotkový náklad sa bude v každom kalendárnom roku najneskôr do </a:t>
            </a:r>
            <a:r>
              <a:rPr lang="sk-SK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20. decembra aktualizovať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nové ceny budú oprávnené od 1. januára (t. j. na prácu zamestnanca vykonanú v januári, za ktorú bude mzda vyplatená vo februári)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prijímatelia budú o nových cenách informovaní </a:t>
            </a:r>
            <a:r>
              <a:rPr lang="sk-SK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najneskôr </a:t>
            </a:r>
            <a:r>
              <a:rPr lang="sk-SK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do 31. decembra</a:t>
            </a:r>
            <a:r>
              <a:rPr lang="sk-SK" sz="2000" dirty="0">
                <a:latin typeface="Arial Narrow" panose="020B0606020202030204" pitchFamily="34" charset="0"/>
              </a:rPr>
              <a:t>, </a:t>
            </a:r>
            <a:r>
              <a:rPr lang="sk-SK" sz="2000" dirty="0">
                <a:solidFill>
                  <a:schemeClr val="tx1"/>
                </a:solidFill>
                <a:latin typeface="Arial Narrow" panose="020B0606020202030204" pitchFamily="34" charset="0"/>
              </a:rPr>
              <a:t>zároveň bude táto informácia zverejnená aj webovom sídle MPSVR SR </a:t>
            </a:r>
            <a:r>
              <a:rPr lang="sk-SK" sz="2000" dirty="0">
                <a:solidFill>
                  <a:srgbClr val="00B0F0"/>
                </a:solidFill>
                <a:latin typeface="Arial Narrow" panose="020B0606020202030204" pitchFamily="34" charset="0"/>
              </a:rPr>
              <a:t>www.employment.gov.sk</a:t>
            </a:r>
          </a:p>
          <a:p>
            <a:pPr algn="ctr"/>
            <a:endParaRPr lang="sk-SK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05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8831F-2018-5C41-41EB-8B851966D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snímka obrazovky, štvorec, dizajn, text&#10;&#10;Obsah vygenerovaný umelou inteligenciou môže byť nesprávny.">
            <a:extLst>
              <a:ext uri="{FF2B5EF4-FFF2-40B4-BE49-F238E27FC236}">
                <a16:creationId xmlns:a16="http://schemas.microsoft.com/office/drawing/2014/main" id="{76217B92-6F42-3B9C-9105-1309071BA1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FCE2C7FE-9768-94FC-0DDB-1648B80C286E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23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CIEĽ POLITIKY 4: SOCIÁLNEJŠIA A INKLUZÍVNEJŠIA EURÓPA</a:t>
            </a:r>
            <a:br>
              <a:rPr lang="sk-SK" sz="47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k-SK" sz="47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OBLASŤ SOCIÁLNYCH INOVÁCII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756D825-1029-0148-E83D-C2840909A9EC}"/>
              </a:ext>
            </a:extLst>
          </p:cNvPr>
          <p:cNvSpPr txBox="1">
            <a:spLocks/>
          </p:cNvSpPr>
          <p:nvPr/>
        </p:nvSpPr>
        <p:spPr>
          <a:xfrm>
            <a:off x="593519" y="413655"/>
            <a:ext cx="8040272" cy="4053313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Zohľadnenie maximálneho počtu </a:t>
            </a:r>
            <a:r>
              <a:rPr lang="sk-SK" sz="2000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nárokovateľných</a:t>
            </a:r>
            <a:r>
              <a:rPr lang="sk-SK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 hodín v prípade, ak pracovný pomer začne v priebehu kalendárneho roka</a:t>
            </a:r>
            <a:r>
              <a:rPr lang="sk-SK" sz="2000" dirty="0"/>
              <a:t/>
            </a:r>
            <a:br>
              <a:rPr lang="sk-SK" sz="2000" dirty="0"/>
            </a:br>
            <a:endParaRPr lang="sk-SK" sz="18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1 720 hodín na vzťahuje na obdobie </a:t>
            </a:r>
            <a:r>
              <a:rPr lang="sk-SK" sz="16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celého kalendárneho roka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– teda ak zamestnanec pracuje celý kalendárny rok</a:t>
            </a:r>
          </a:p>
          <a:p>
            <a:pPr algn="just"/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V prípade, ak pracovný pomer začne v priebehu kalendárneho roka uplatňuje sa </a:t>
            </a:r>
            <a:r>
              <a:rPr lang="sk-SK" sz="1600" b="1" u="sng" dirty="0">
                <a:solidFill>
                  <a:schemeClr val="tx1"/>
                </a:solidFill>
                <a:latin typeface="Arial Narrow" panose="020B0606020202030204" pitchFamily="34" charset="0"/>
              </a:rPr>
              <a:t>alikvotný počet hodín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(1 720 : 12 mesiacov = 143,33 hod/1 mesiac)</a:t>
            </a:r>
            <a:endParaRPr lang="sk-SK" sz="1600" b="1" u="sng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Príklady:</a:t>
            </a:r>
          </a:p>
          <a:p>
            <a:pPr algn="just"/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V prípade, že projekt začne 1.10.2026, je možné za rok preplatiť zo strany sprostredkovateľského orgánu 1 720 : 12 x 3 </a:t>
            </a:r>
            <a:r>
              <a:rPr lang="sk-SK" sz="1600" dirty="0">
                <a:latin typeface="Arial Narrow" panose="020B0606020202030204" pitchFamily="34" charset="0"/>
              </a:rPr>
              <a:t>= </a:t>
            </a:r>
            <a:r>
              <a:rPr lang="sk-SK" sz="1600" u="sng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430</a:t>
            </a:r>
            <a:r>
              <a:rPr lang="sk-SK" sz="16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odpracovaných hodín na zamestnanca.</a:t>
            </a:r>
          </a:p>
          <a:p>
            <a:pPr algn="just"/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V prípade, že projekt začne 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1.7.2027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a zamestnanec ukončí pracovný pomer k 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1.11.2027,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je možné za zamestnanca za rok preplatiť zo strany sprostredkovateľského orgánu alikvotnú časť z 1 720, ktorá prislúcha k 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5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mesiacom t. j. 1 720 : 12 x </a:t>
            </a:r>
            <a:r>
              <a:rPr lang="sk-SK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5  </a:t>
            </a:r>
            <a:r>
              <a:rPr lang="sk-SK" sz="1600" dirty="0">
                <a:latin typeface="Arial Narrow" panose="020B0606020202030204" pitchFamily="34" charset="0"/>
              </a:rPr>
              <a:t>= </a:t>
            </a:r>
            <a:r>
              <a:rPr lang="sk-SK" sz="1600" u="sng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716 </a:t>
            </a:r>
            <a:r>
              <a:rPr lang="sk-SK" sz="1600" dirty="0">
                <a:solidFill>
                  <a:schemeClr val="tx1"/>
                </a:solidFill>
                <a:latin typeface="Arial Narrow" panose="020B0606020202030204" pitchFamily="34" charset="0"/>
              </a:rPr>
              <a:t>odpracovaných hodín na zamestnanca</a:t>
            </a:r>
            <a:r>
              <a:rPr lang="sk-SK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.</a:t>
            </a:r>
          </a:p>
          <a:p>
            <a:pPr algn="just"/>
            <a:endParaRPr lang="sk-SK" sz="12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Podrobnejšie informácie k aplikácii čl.55 sú uvedené vo Všeobecnej informácii MPSVR na: </a:t>
            </a:r>
            <a:r>
              <a:rPr lang="sk-SK" sz="1200" u="sng" dirty="0">
                <a:solidFill>
                  <a:schemeClr val="tx2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https://www.mpsvr.sk/files/slovensky/esf/op-slovensko/informacia-k-zvv-jn-podla-cl-55-nsu_final.pdf</a:t>
            </a:r>
          </a:p>
          <a:p>
            <a:pPr algn="ctr"/>
            <a:endParaRPr lang="sk-SK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68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, snímka obrazovky, operačný systém, voda&#10;&#10;Obsah vygenerovaný umelou inteligenciou môže byť nesprávny.">
            <a:extLst>
              <a:ext uri="{FF2B5EF4-FFF2-40B4-BE49-F238E27FC236}">
                <a16:creationId xmlns:a16="http://schemas.microsoft.com/office/drawing/2014/main" id="{84B71BAB-D672-B6EC-A297-3FAAB3C916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9A3623B4-FC63-7841-9C16-2939CCE4D248}"/>
              </a:ext>
            </a:extLst>
          </p:cNvPr>
          <p:cNvSpPr txBox="1">
            <a:spLocks/>
          </p:cNvSpPr>
          <p:nvPr/>
        </p:nvSpPr>
        <p:spPr>
          <a:xfrm>
            <a:off x="1068019" y="86881"/>
            <a:ext cx="2798186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EBED5B4-A74C-F400-CF22-B5EE24289399}"/>
              </a:ext>
            </a:extLst>
          </p:cNvPr>
          <p:cNvSpPr txBox="1">
            <a:spLocks/>
          </p:cNvSpPr>
          <p:nvPr/>
        </p:nvSpPr>
        <p:spPr>
          <a:xfrm>
            <a:off x="1595289" y="1416936"/>
            <a:ext cx="5564464" cy="1855298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33361" algn="ctr">
              <a:lnSpc>
                <a:spcPts val="4811"/>
              </a:lnSpc>
            </a:pPr>
            <a:r>
              <a:rPr lang="sk-SK" sz="1600" kern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sk-SK" sz="1600" kern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prípade otázok nás kontaktujte na</a:t>
            </a:r>
            <a:r>
              <a:rPr lang="sk-SK" sz="1600" kern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sk-SK" sz="1600" kern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vyzvy@employment.gov.sk</a:t>
            </a:r>
            <a:endParaRPr lang="x-none" sz="1600" kern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13E145-939D-D70E-2160-D3EDDE6C6001}"/>
              </a:ext>
            </a:extLst>
          </p:cNvPr>
          <p:cNvSpPr txBox="1">
            <a:spLocks/>
          </p:cNvSpPr>
          <p:nvPr/>
        </p:nvSpPr>
        <p:spPr>
          <a:xfrm>
            <a:off x="4822299" y="86881"/>
            <a:ext cx="3160291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10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, snímka obrazovky, operačný systém, voda&#10;&#10;Obsah vygenerovaný umelou inteligenciou môže byť nesprávny.">
            <a:extLst>
              <a:ext uri="{FF2B5EF4-FFF2-40B4-BE49-F238E27FC236}">
                <a16:creationId xmlns:a16="http://schemas.microsoft.com/office/drawing/2014/main" id="{84B71BAB-D672-B6EC-A297-3FAAB3C916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9A3623B4-FC63-7841-9C16-2939CCE4D248}"/>
              </a:ext>
            </a:extLst>
          </p:cNvPr>
          <p:cNvSpPr txBox="1">
            <a:spLocks/>
          </p:cNvSpPr>
          <p:nvPr/>
        </p:nvSpPr>
        <p:spPr>
          <a:xfrm>
            <a:off x="1068019" y="86881"/>
            <a:ext cx="2798186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EBED5B4-A74C-F400-CF22-B5EE24289399}"/>
              </a:ext>
            </a:extLst>
          </p:cNvPr>
          <p:cNvSpPr txBox="1">
            <a:spLocks/>
          </p:cNvSpPr>
          <p:nvPr/>
        </p:nvSpPr>
        <p:spPr>
          <a:xfrm>
            <a:off x="818048" y="888202"/>
            <a:ext cx="7436265" cy="3133922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33361">
              <a:lnSpc>
                <a:spcPts val="4811"/>
              </a:lnSpc>
            </a:pPr>
            <a:endParaRPr lang="x-none" sz="1200" kern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13E145-939D-D70E-2160-D3EDDE6C6001}"/>
              </a:ext>
            </a:extLst>
          </p:cNvPr>
          <p:cNvSpPr txBox="1">
            <a:spLocks/>
          </p:cNvSpPr>
          <p:nvPr/>
        </p:nvSpPr>
        <p:spPr>
          <a:xfrm>
            <a:off x="4822299" y="86881"/>
            <a:ext cx="3160291" cy="257366"/>
          </a:xfrm>
          <a:prstGeom prst="rect">
            <a:avLst/>
          </a:prstGeom>
        </p:spPr>
        <p:txBody>
          <a:bodyPr vert="horz" lIns="43989" tIns="21994" rIns="43989" bIns="21994" rtlCol="0" anchor="ctr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x-none" sz="115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593124" y="754446"/>
            <a:ext cx="7024817" cy="2980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sk-SK" sz="1600" b="1" dirty="0"/>
              <a:t>ZJEDNODUŠENÉ VYKAZOVANIE VÝDAVKOV</a:t>
            </a:r>
            <a:br>
              <a:rPr lang="sk-SK" sz="1600" b="1" dirty="0"/>
            </a:br>
            <a:r>
              <a:rPr lang="sk-SK" sz="1600" b="1" dirty="0"/>
              <a:t>(ďalej len ZVV)</a:t>
            </a:r>
            <a:r>
              <a:rPr lang="sk-SK" sz="1600" dirty="0"/>
              <a:t/>
            </a:r>
            <a:br>
              <a:rPr lang="sk-SK" sz="1600" dirty="0"/>
            </a:br>
            <a:endParaRPr lang="sk-SK" sz="1600" dirty="0" smtClean="0"/>
          </a:p>
          <a:p>
            <a:pPr lvl="0"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sk-SK" sz="1600" b="1" u="sng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Obsah </a:t>
            </a:r>
            <a:r>
              <a:rPr lang="sk-SK" sz="1600" b="1" u="sng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prezentácie:</a:t>
            </a: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Účel a právny základ ZVV</a:t>
            </a: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Jednotkový náklad vo výzve </a:t>
            </a: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Podmienky oprávnenosti, preukazovanie, kontrola oprávnenosti</a:t>
            </a:r>
          </a:p>
          <a:p>
            <a:pPr marL="342900" lvl="0" indent="-342900">
              <a:spcBef>
                <a:spcPts val="1000"/>
              </a:spcBef>
              <a:buClr>
                <a:srgbClr val="5FCBEF"/>
              </a:buClr>
              <a:buSzPct val="80000"/>
              <a:buFont typeface="Wingdings" panose="05000000000000000000" pitchFamily="2" charset="2"/>
              <a:buChar char="q"/>
            </a:pPr>
            <a:r>
              <a:rPr lang="sk-SK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Aktualizácia jednotkového nákladu</a:t>
            </a:r>
          </a:p>
          <a:p>
            <a:pPr algn="ctr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4180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F5BE4-3B13-F446-EEFE-DEA5E3263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F67EF506-EE29-8F39-A1AC-B46DBF679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A7A8E5FE-3E81-FDF9-33A7-D8BD9CD586BD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412475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154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3A847EAF-3E3B-B719-1EEA-88C41EE49C42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463378" y="586836"/>
            <a:ext cx="77415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2000" b="1" dirty="0"/>
              <a:t>PREČO SA SO ROZHODOL POUŽIŤ ZVV</a:t>
            </a:r>
            <a:r>
              <a:rPr lang="sk-SK" sz="2000" b="1" dirty="0" smtClean="0"/>
              <a:t>?</a:t>
            </a:r>
          </a:p>
          <a:p>
            <a:endParaRPr lang="sk-SK" dirty="0" smtClean="0"/>
          </a:p>
          <a:p>
            <a:endParaRPr lang="sk-SK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>
                <a:latin typeface="Arial Narrow" panose="020B0606020202030204" pitchFamily="34" charset="0"/>
              </a:rPr>
              <a:t>odporúčanie EK vo väčšej miere používať ZVV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>
                <a:latin typeface="Arial Narrow" panose="020B0606020202030204" pitchFamily="34" charset="0"/>
              </a:rPr>
              <a:t>vylúčenie kontroly výplatných pások, pracovných výkazov a dôkazu o úhrade (bankových výpisov)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>
                <a:latin typeface="Arial Narrow" panose="020B0606020202030204" pitchFamily="34" charset="0"/>
              </a:rPr>
              <a:t> jednoduchšie preukazovanie pre prijímateľa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dirty="0">
                <a:latin typeface="Arial Narrow" panose="020B0606020202030204" pitchFamily="34" charset="0"/>
              </a:rPr>
              <a:t>jednoduchšia kontrola pre SO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k-SK" sz="2400" b="1" dirty="0">
                <a:latin typeface="Arial Narrow" panose="020B0606020202030204" pitchFamily="34" charset="0"/>
              </a:rPr>
              <a:t>štandardizácia ceny </a:t>
            </a:r>
            <a:r>
              <a:rPr lang="sk-SK" sz="2400" dirty="0">
                <a:latin typeface="Arial Narrow" panose="020B0606020202030204" pitchFamily="34" charset="0"/>
              </a:rPr>
              <a:t>– </a:t>
            </a:r>
            <a:r>
              <a:rPr lang="sk-SK" sz="2400" dirty="0" err="1">
                <a:latin typeface="Arial Narrow" panose="020B0606020202030204" pitchFamily="34" charset="0"/>
              </a:rPr>
              <a:t>benchmark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370846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>
          <a:xfrm>
            <a:off x="548640" y="2836718"/>
            <a:ext cx="2830484" cy="1184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890" y="145473"/>
            <a:ext cx="6447501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sk-SK" sz="3000" b="1" dirty="0">
                <a:latin typeface="Arial Narrow" panose="020B0606020202030204" pitchFamily="34" charset="0"/>
              </a:rPr>
              <a:t>Právny základ hodinového nákladu - čl. 55 nariadenia </a:t>
            </a:r>
            <a:r>
              <a:rPr lang="sk-SK" sz="3000" b="1" dirty="0" smtClean="0">
                <a:latin typeface="Arial Narrow" panose="020B0606020202030204" pitchFamily="34" charset="0"/>
              </a:rPr>
              <a:t>č. 2021/1060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342" t="10883" r="31116"/>
          <a:stretch/>
        </p:blipFill>
        <p:spPr>
          <a:xfrm>
            <a:off x="385935" y="1034524"/>
            <a:ext cx="3289706" cy="4015978"/>
          </a:xfrm>
          <a:prstGeom prst="rect">
            <a:avLst/>
          </a:prstGeom>
          <a:effectLst>
            <a:outerShdw blurRad="38100" dist="50800" dir="5400000" sx="86000" sy="86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Zástupný objekt pre obsah 3">
            <a:extLst>
              <a:ext uri="{FF2B5EF4-FFF2-40B4-BE49-F238E27FC236}">
                <a16:creationId xmlns:a16="http://schemas.microsoft.com/office/drawing/2014/main" id="{04D1A45A-99DE-9E45-E3DF-477F41C6DB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45" t="50696" r="42207" b="1818"/>
          <a:stretch/>
        </p:blipFill>
        <p:spPr>
          <a:xfrm>
            <a:off x="3746962" y="1136074"/>
            <a:ext cx="4038690" cy="3656792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38100" dist="50800" dir="5400000" sx="86000" sy="86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127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1875 0.13357 L 4.16667E-6 4.81481E-6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59" y="-68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9B1C4-75DE-F77A-822F-E468B6222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0A85015F-4159-4C3E-3C16-FC9E89D437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1">
                <a:extLst>
                  <a:ext uri="{FF2B5EF4-FFF2-40B4-BE49-F238E27FC236}">
                    <a16:creationId xmlns:a16="http://schemas.microsoft.com/office/drawing/2014/main" id="{4DDD60EE-262E-D043-9446-EAB8980A7F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1481" y="736141"/>
                <a:ext cx="7998815" cy="3631973"/>
              </a:xfrm>
              <a:prstGeom prst="rect">
                <a:avLst/>
              </a:prstGeom>
            </p:spPr>
            <p:txBody>
              <a:bodyPr vert="horz" lIns="43989" tIns="21994" rIns="43989" bIns="21994" rtlCol="0" anchor="t"/>
              <a:lstStyle>
                <a:defPPr>
                  <a:defRPr lang="en-US"/>
                </a:defPPr>
                <a:lvl1pPr marL="0" algn="l" defTabSz="457200" rtl="0" eaLnBrk="1" latinLnBrk="0" hangingPunct="1">
                  <a:defRPr sz="1871" kern="1200">
                    <a:solidFill>
                      <a:schemeClr val="tx1">
                        <a:tint val="82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sk-SK" sz="2000" b="1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Výpočet jednotkového nákladu (JN)</a:t>
                </a:r>
                <a:r>
                  <a:rPr lang="sk-SK" sz="1600" dirty="0">
                    <a:latin typeface="Arial Narrow" panose="020B0606020202030204" pitchFamily="34" charset="0"/>
                  </a:rPr>
                  <a:t/>
                </a:r>
                <a:br>
                  <a:rPr lang="sk-SK" sz="1600" dirty="0">
                    <a:latin typeface="Arial Narrow" panose="020B0606020202030204" pitchFamily="34" charset="0"/>
                  </a:rPr>
                </a:br>
                <a:endParaRPr lang="sk-SK" sz="1443" b="1" dirty="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  <a:p>
                <a:pPr marL="0" lvl="5" indent="0" algn="ctr" defTabSz="914400">
                  <a:spcBef>
                    <a:spcPts val="1200"/>
                  </a:spcBef>
                  <a:buClr>
                    <a:srgbClr val="C00000"/>
                  </a:buClr>
                  <a:buSzTx/>
                  <a:buNone/>
                </a:pPr>
                <a:r>
                  <a:rPr lang="sk-SK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Jednotkový náklad </a:t>
                </a:r>
                <a:r>
                  <a:rPr lang="en-GB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[</a:t>
                </a:r>
                <a:r>
                  <a:rPr lang="en-GB" sz="1600" b="1" dirty="0" err="1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eur</a:t>
                </a:r>
                <a:r>
                  <a:rPr lang="en-GB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]</a:t>
                </a:r>
                <a:r>
                  <a:rPr lang="sk-SK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  =</a:t>
                </a:r>
              </a:p>
              <a:p>
                <a:pPr marL="0" lvl="5" indent="0" algn="ctr" defTabSz="914400">
                  <a:spcBef>
                    <a:spcPts val="1200"/>
                  </a:spcBef>
                  <a:buClr>
                    <a:srgbClr val="C00000"/>
                  </a:buClr>
                  <a:buSzTx/>
                  <a:buNone/>
                </a:pPr>
                <a:r>
                  <a:rPr lang="sk-SK" sz="1600" b="1" dirty="0">
                    <a:solidFill>
                      <a:srgbClr val="FF0000"/>
                    </a:solidFill>
                    <a:latin typeface="Arial Narrow" panose="020B0606020202030204" pitchFamily="34" charset="0"/>
                    <a:sym typeface="Arial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k-SK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celkov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á 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cena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pr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á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ce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rok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po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č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et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odpracovan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ý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ch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hod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í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n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(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𝟏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𝟕𝟐𝟎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rok</m:t>
                        </m:r>
                        <m:r>
                          <a:rPr lang="sk-SK" sz="16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)</m:t>
                        </m:r>
                      </m:den>
                    </m:f>
                  </m:oMath>
                </a14:m>
                <a:endParaRPr lang="sk-SK" sz="1600" b="1" kern="0" dirty="0">
                  <a:solidFill>
                    <a:srgbClr val="000000"/>
                  </a:solidFill>
                  <a:latin typeface="Arial Narrow" panose="020B0606020202030204" pitchFamily="34" charset="0"/>
                  <a:cs typeface="Arial"/>
                  <a:sym typeface="Arial"/>
                </a:endParaRPr>
              </a:p>
              <a:p>
                <a:pPr marL="0" lvl="5" indent="0" algn="just" defTabSz="914400">
                  <a:spcBef>
                    <a:spcPts val="1200"/>
                  </a:spcBef>
                  <a:buClr>
                    <a:srgbClr val="C00000"/>
                  </a:buClr>
                  <a:buSzTx/>
                  <a:buNone/>
                </a:pPr>
                <a:r>
                  <a:rPr lang="sk-SK" sz="1600" b="1" kern="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Celková </a:t>
                </a:r>
                <a:r>
                  <a:rPr lang="sk-SK" sz="1600" b="1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cena práce (CC</a:t>
                </a:r>
                <a:r>
                  <a:rPr lang="en-GB" sz="1600" b="1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P</a:t>
                </a:r>
                <a:r>
                  <a:rPr lang="sk-SK" sz="1600" b="1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):</a:t>
                </a:r>
                <a:endParaRPr lang="sk-SK" sz="1600" kern="0" dirty="0">
                  <a:solidFill>
                    <a:srgbClr val="000000"/>
                  </a:solidFill>
                  <a:latin typeface="Arial Narrow" panose="020B0606020202030204" pitchFamily="34" charset="0"/>
                  <a:cs typeface="Arial"/>
                  <a:sym typeface="Arial"/>
                </a:endParaRPr>
              </a:p>
              <a:p>
                <a:pPr marL="342900" lvl="5" indent="-342900" algn="just" defTabSz="914400">
                  <a:spcBef>
                    <a:spcPts val="1200"/>
                  </a:spcBef>
                  <a:buClr>
                    <a:srgbClr val="C00000"/>
                  </a:buClr>
                  <a:buSzTx/>
                  <a:buFont typeface="Wingdings" panose="05000000000000000000" pitchFamily="2" charset="2"/>
                  <a:buChar char="Ø"/>
                </a:pPr>
                <a:r>
                  <a:rPr lang="sk-SK" sz="1600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Priemerná CCP za obdobie 12 po sebe nasledujúcich kalendárnych mesiacov v rámci relevantných pracovných pozícií vrátane všetkých náhrad mzdy: dovolenka, platené sviatky, lekár, štandardné odmeny, atď. v zmysle </a:t>
                </a:r>
                <a:r>
                  <a:rPr lang="sk-SK" sz="1600" kern="0" dirty="0" smtClean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Príručky k oprávnenosti </a:t>
                </a:r>
                <a:r>
                  <a:rPr lang="sk-SK" sz="1600" kern="0" dirty="0">
                    <a:solidFill>
                      <a:srgbClr val="00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výdavkov </a:t>
                </a:r>
                <a:r>
                  <a:rPr lang="sk-SK" sz="1600" kern="0" dirty="0">
                    <a:solidFill>
                      <a:srgbClr val="FF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(zdroj dát </a:t>
                </a:r>
                <a:r>
                  <a:rPr lang="sk-SK" sz="1600" kern="0" dirty="0" err="1">
                    <a:solidFill>
                      <a:srgbClr val="FF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Trexima</a:t>
                </a:r>
                <a:r>
                  <a:rPr lang="sk-SK" sz="1600" kern="0" dirty="0">
                    <a:solidFill>
                      <a:srgbClr val="FF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 </a:t>
                </a:r>
                <a:r>
                  <a:rPr lang="sk-SK" sz="1600" kern="0" dirty="0" err="1">
                    <a:solidFill>
                      <a:srgbClr val="FF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s.r.o</a:t>
                </a:r>
                <a:r>
                  <a:rPr lang="sk-SK" sz="1600" kern="0" dirty="0">
                    <a:solidFill>
                      <a:srgbClr val="FF0000"/>
                    </a:solidFill>
                    <a:latin typeface="Arial Narrow" panose="020B0606020202030204" pitchFamily="34" charset="0"/>
                    <a:cs typeface="Arial"/>
                    <a:sym typeface="Arial"/>
                  </a:rPr>
                  <a:t>, ........) </a:t>
                </a:r>
              </a:p>
              <a:p>
                <a:endParaRPr lang="sk-SK" sz="154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 Placeholder 1">
                <a:extLst>
                  <a:ext uri="{FF2B5EF4-FFF2-40B4-BE49-F238E27FC236}">
                    <a16:creationId xmlns:a16="http://schemas.microsoft.com/office/drawing/2014/main" id="{4DDD60EE-262E-D043-9446-EAB8980A7F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81" y="736141"/>
                <a:ext cx="7998815" cy="3631973"/>
              </a:xfrm>
              <a:prstGeom prst="rect">
                <a:avLst/>
              </a:prstGeom>
              <a:blipFill>
                <a:blip r:embed="rId4"/>
                <a:stretch>
                  <a:fillRect l="-1067" t="-1678" r="-991"/>
                </a:stretch>
              </a:blipFill>
            </p:spPr>
            <p:txBody>
              <a:bodyPr/>
              <a:lstStyle/>
              <a:p>
                <a:r>
                  <a:rPr lang="sk-S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BlokTextu 7">
            <a:extLst>
              <a:ext uri="{FF2B5EF4-FFF2-40B4-BE49-F238E27FC236}">
                <a16:creationId xmlns:a16="http://schemas.microsoft.com/office/drawing/2014/main" id="{D7F2D780-E430-B2A9-0B0C-3317E221D050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1034" y="864393"/>
            <a:ext cx="1566808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2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C7390-D149-61CA-AB17-8507978BA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0AFEE24C-DE7E-3998-5E7F-D9B7DA9B6A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6F7931E-04F4-B37D-281B-23F1DFD92CAE}"/>
              </a:ext>
            </a:extLst>
          </p:cNvPr>
          <p:cNvSpPr txBox="1">
            <a:spLocks/>
          </p:cNvSpPr>
          <p:nvPr/>
        </p:nvSpPr>
        <p:spPr>
          <a:xfrm>
            <a:off x="661481" y="549965"/>
            <a:ext cx="7687389" cy="4022035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Jednotkový náklad vo výzve pre rok 2025</a:t>
            </a:r>
            <a:endParaRPr lang="sk-SK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11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Suma je viazaná na reálne odpracovanú hodinu zamestnanca prijímateľa v členení podľa typu pracovnej pozície a pracovnoprávneho </a:t>
            </a:r>
            <a:r>
              <a:rPr lang="sk-SK" sz="1100" dirty="0" smtClean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vzťahu</a:t>
            </a:r>
          </a:p>
          <a:p>
            <a:endParaRPr lang="sk-SK" sz="11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sk-SK" sz="1443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64790DAC-530E-BFC3-EBD6-217D1DF95074}"/>
              </a:ext>
            </a:extLst>
          </p:cNvPr>
          <p:cNvSpPr txBox="1">
            <a:spLocks/>
          </p:cNvSpPr>
          <p:nvPr/>
        </p:nvSpPr>
        <p:spPr>
          <a:xfrm>
            <a:off x="4191686" y="91415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661481" y="3753095"/>
            <a:ext cx="81455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k-SK" sz="1100" dirty="0" smtClean="0">
              <a:latin typeface="Arial Narrow" panose="020B0606020202030204" pitchFamily="34" charset="0"/>
            </a:endParaRPr>
          </a:p>
          <a:p>
            <a:r>
              <a:rPr lang="sk-SK" sz="1100" dirty="0" smtClean="0">
                <a:latin typeface="Arial Narrow" panose="020B0606020202030204" pitchFamily="34" charset="0"/>
              </a:rPr>
              <a:t>*</a:t>
            </a:r>
            <a:r>
              <a:rPr lang="sk-SK" sz="1100" dirty="0">
                <a:latin typeface="Arial Narrow" panose="020B0606020202030204" pitchFamily="34" charset="0"/>
              </a:rPr>
              <a:t>V prípade osôb, ktoré pracujú na skrátený úväzok, osôb ktoré nepracujú počas roka nepretržite (prácu na projekte začali neskôr alebo ukončili prácu skôr, vrátane prípadov, keď projekt začal, alebo skončil v priebehu kalendárneho roka) a osôb ktoré sú do riešenia projektu zapojené len čiastočne z ich úväzku sa maximálny možný </a:t>
            </a:r>
            <a:r>
              <a:rPr lang="sk-SK" sz="1100" dirty="0" err="1">
                <a:latin typeface="Arial Narrow" panose="020B0606020202030204" pitchFamily="34" charset="0"/>
              </a:rPr>
              <a:t>nárokovateľný</a:t>
            </a:r>
            <a:r>
              <a:rPr lang="sk-SK" sz="1100" dirty="0">
                <a:latin typeface="Arial Narrow" panose="020B0606020202030204" pitchFamily="34" charset="0"/>
              </a:rPr>
              <a:t> náklad za kalendárny rok na jednu pracovnú pozíciu </a:t>
            </a:r>
            <a:r>
              <a:rPr lang="sk-SK" sz="1100" b="1" dirty="0">
                <a:latin typeface="Arial Narrow" panose="020B0606020202030204" pitchFamily="34" charset="0"/>
              </a:rPr>
              <a:t>vypočíta zodpovedajúcou pomernou časťou z 1 720 hodín</a:t>
            </a:r>
            <a:r>
              <a:rPr lang="sk-SK" sz="1100" b="1" dirty="0"/>
              <a:t>.</a:t>
            </a:r>
          </a:p>
        </p:txBody>
      </p:sp>
      <p:graphicFrame>
        <p:nvGraphicFramePr>
          <p:cNvPr id="2" name="Tabuľ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824628"/>
              </p:ext>
            </p:extLst>
          </p:nvPr>
        </p:nvGraphicFramePr>
        <p:xfrm>
          <a:off x="661480" y="982831"/>
          <a:ext cx="7736070" cy="2874994"/>
        </p:xfrm>
        <a:graphic>
          <a:graphicData uri="http://schemas.openxmlformats.org/drawingml/2006/table">
            <a:tbl>
              <a:tblPr/>
              <a:tblGrid>
                <a:gridCol w="2970524">
                  <a:extLst>
                    <a:ext uri="{9D8B030D-6E8A-4147-A177-3AD203B41FA5}">
                      <a16:colId xmlns:a16="http://schemas.microsoft.com/office/drawing/2014/main" val="1379965138"/>
                    </a:ext>
                  </a:extLst>
                </a:gridCol>
                <a:gridCol w="1731482">
                  <a:extLst>
                    <a:ext uri="{9D8B030D-6E8A-4147-A177-3AD203B41FA5}">
                      <a16:colId xmlns:a16="http://schemas.microsoft.com/office/drawing/2014/main" val="1808662528"/>
                    </a:ext>
                  </a:extLst>
                </a:gridCol>
                <a:gridCol w="1429663">
                  <a:extLst>
                    <a:ext uri="{9D8B030D-6E8A-4147-A177-3AD203B41FA5}">
                      <a16:colId xmlns:a16="http://schemas.microsoft.com/office/drawing/2014/main" val="2965794642"/>
                    </a:ext>
                  </a:extLst>
                </a:gridCol>
                <a:gridCol w="1604401">
                  <a:extLst>
                    <a:ext uri="{9D8B030D-6E8A-4147-A177-3AD203B41FA5}">
                      <a16:colId xmlns:a16="http://schemas.microsoft.com/office/drawing/2014/main" val="3005604785"/>
                    </a:ext>
                  </a:extLst>
                </a:gridCol>
              </a:tblGrid>
              <a:tr h="713149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Pracovná pozícia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Jednotkový náklad na rok 2026 v eur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Maximálny možný počet hodín, ktoré je možné vykázať za kalendárny rok na jednu pracovnú pozíciu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*Maximálny možný nárokovateľný náklad za kalendárny rok 2026 na jednu pracovnú pozíciu (eur/rok/pozícia)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405850"/>
                  </a:ext>
                </a:extLst>
              </a:tr>
              <a:tr h="14412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Pracovný pomer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69641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pracovník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senior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28,56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1 720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5833835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Expert pre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záruku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21,11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36 309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611155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pracovník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junior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21,33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36 688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4315418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Asistent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 záruku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13,88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23 874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337139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Dohoda o pracovnej činnosti</a:t>
                      </a:r>
                    </a:p>
                  </a:txBody>
                  <a:tcPr marL="4667" marR="4667" marT="4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578699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pracovník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senior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24,54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520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12 761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700818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Expert pre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záruku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18,14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9 433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756209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pracovník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junior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18,33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532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7896157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Asistent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 záruku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11,93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753479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Dohoda o vykonaní práce</a:t>
                      </a:r>
                    </a:p>
                  </a:txBody>
                  <a:tcPr marL="4667" marR="4667" marT="4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4043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pracovník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senior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24,54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8 589 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130339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Expert pre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záruku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18,14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6 349 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5879352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pracovník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junior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18,33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6 416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91787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Asistent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 záruku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11,93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4 176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334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31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C7390-D149-61CA-AB17-8507978BA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0AFEE24C-DE7E-3998-5E7F-D9B7DA9B6A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6F7931E-04F4-B37D-281B-23F1DFD92CAE}"/>
              </a:ext>
            </a:extLst>
          </p:cNvPr>
          <p:cNvSpPr txBox="1">
            <a:spLocks/>
          </p:cNvSpPr>
          <p:nvPr/>
        </p:nvSpPr>
        <p:spPr>
          <a:xfrm>
            <a:off x="661481" y="549965"/>
            <a:ext cx="7687389" cy="4022035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Jednotkový náklad vo výzve pre rok 2026</a:t>
            </a:r>
            <a:endParaRPr lang="sk-SK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11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Suma je viazaná na reálne odpracovanú hodinu zamestnanca prijímateľa v členení podľa typu pracovnej pozície a pracovnoprávneho </a:t>
            </a:r>
            <a:r>
              <a:rPr lang="sk-SK" sz="1100" dirty="0" smtClean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vzťahu</a:t>
            </a:r>
          </a:p>
          <a:p>
            <a:endParaRPr lang="sk-SK" sz="11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sk-SK" sz="1443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64790DAC-530E-BFC3-EBD6-217D1DF95074}"/>
              </a:ext>
            </a:extLst>
          </p:cNvPr>
          <p:cNvSpPr txBox="1">
            <a:spLocks/>
          </p:cNvSpPr>
          <p:nvPr/>
        </p:nvSpPr>
        <p:spPr>
          <a:xfrm>
            <a:off x="4191686" y="91415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661481" y="3753095"/>
            <a:ext cx="81455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k-SK" sz="1100" dirty="0" smtClean="0">
              <a:latin typeface="Arial Narrow" panose="020B0606020202030204" pitchFamily="34" charset="0"/>
            </a:endParaRPr>
          </a:p>
          <a:p>
            <a:r>
              <a:rPr lang="sk-SK" sz="1100" dirty="0" smtClean="0">
                <a:latin typeface="Arial Narrow" panose="020B0606020202030204" pitchFamily="34" charset="0"/>
              </a:rPr>
              <a:t>*</a:t>
            </a:r>
            <a:r>
              <a:rPr lang="sk-SK" sz="1100" dirty="0">
                <a:latin typeface="Arial Narrow" panose="020B0606020202030204" pitchFamily="34" charset="0"/>
              </a:rPr>
              <a:t>V prípade osôb, ktoré pracujú na skrátený úväzok, osôb ktoré nepracujú počas roka nepretržite (prácu na projekte začali neskôr alebo ukončili prácu skôr, vrátane prípadov, keď projekt začal, alebo skončil v priebehu kalendárneho roka) a osôb ktoré sú do riešenia projektu zapojené len čiastočne z ich úväzku sa maximálny možný </a:t>
            </a:r>
            <a:r>
              <a:rPr lang="sk-SK" sz="1100" dirty="0" err="1">
                <a:latin typeface="Arial Narrow" panose="020B0606020202030204" pitchFamily="34" charset="0"/>
              </a:rPr>
              <a:t>nárokovateľný</a:t>
            </a:r>
            <a:r>
              <a:rPr lang="sk-SK" sz="1100" dirty="0">
                <a:latin typeface="Arial Narrow" panose="020B0606020202030204" pitchFamily="34" charset="0"/>
              </a:rPr>
              <a:t> náklad za kalendárny rok na jednu pracovnú pozíciu </a:t>
            </a:r>
            <a:r>
              <a:rPr lang="sk-SK" sz="1100" b="1" dirty="0">
                <a:latin typeface="Arial Narrow" panose="020B0606020202030204" pitchFamily="34" charset="0"/>
              </a:rPr>
              <a:t>vypočíta zodpovedajúcou pomernou časťou z 1 720 hodín</a:t>
            </a:r>
            <a:r>
              <a:rPr lang="sk-SK" sz="1100" b="1" dirty="0"/>
              <a:t>.</a:t>
            </a:r>
          </a:p>
        </p:txBody>
      </p:sp>
      <p:graphicFrame>
        <p:nvGraphicFramePr>
          <p:cNvPr id="2" name="Tabuľ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04809"/>
              </p:ext>
            </p:extLst>
          </p:nvPr>
        </p:nvGraphicFramePr>
        <p:xfrm>
          <a:off x="661480" y="982831"/>
          <a:ext cx="7736070" cy="2874994"/>
        </p:xfrm>
        <a:graphic>
          <a:graphicData uri="http://schemas.openxmlformats.org/drawingml/2006/table">
            <a:tbl>
              <a:tblPr/>
              <a:tblGrid>
                <a:gridCol w="2970524">
                  <a:extLst>
                    <a:ext uri="{9D8B030D-6E8A-4147-A177-3AD203B41FA5}">
                      <a16:colId xmlns:a16="http://schemas.microsoft.com/office/drawing/2014/main" val="1379965138"/>
                    </a:ext>
                  </a:extLst>
                </a:gridCol>
                <a:gridCol w="1731482">
                  <a:extLst>
                    <a:ext uri="{9D8B030D-6E8A-4147-A177-3AD203B41FA5}">
                      <a16:colId xmlns:a16="http://schemas.microsoft.com/office/drawing/2014/main" val="1808662528"/>
                    </a:ext>
                  </a:extLst>
                </a:gridCol>
                <a:gridCol w="1429663">
                  <a:extLst>
                    <a:ext uri="{9D8B030D-6E8A-4147-A177-3AD203B41FA5}">
                      <a16:colId xmlns:a16="http://schemas.microsoft.com/office/drawing/2014/main" val="2965794642"/>
                    </a:ext>
                  </a:extLst>
                </a:gridCol>
                <a:gridCol w="1604401">
                  <a:extLst>
                    <a:ext uri="{9D8B030D-6E8A-4147-A177-3AD203B41FA5}">
                      <a16:colId xmlns:a16="http://schemas.microsoft.com/office/drawing/2014/main" val="3005604785"/>
                    </a:ext>
                  </a:extLst>
                </a:gridCol>
              </a:tblGrid>
              <a:tr h="713149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Pracovná pozícia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Jednotkový náklad na rok 2026 v eur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Maximálny možný počet hodín, ktoré je možné vykázať za kalendárny rok na jednu pracovnú pozíciu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*Maximálny možný nárokovateľný náklad za kalendárny rok 2026 na jednu pracovnú pozíciu (eur/rok/pozícia)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405850"/>
                  </a:ext>
                </a:extLst>
              </a:tr>
              <a:tr h="14412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Pracovný pomer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69641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pracovník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senior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29,76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1 720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51 187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5833835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Expert pre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záruku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22,93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39 440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611155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pracovník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junior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22,37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38 476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4315418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Asistent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 záruku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15,49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26 643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337139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Dohoda o pracovnej činnosti</a:t>
                      </a:r>
                    </a:p>
                  </a:txBody>
                  <a:tcPr marL="4667" marR="4667" marT="4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578699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pracovník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senior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25,47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520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13 244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700818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Expert pre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záruku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19,63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10 208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756209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pracovník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junior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19,15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9 958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7896157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Asistent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 záruku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13,26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6 895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753479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Dohoda o vykonaní práce</a:t>
                      </a:r>
                    </a:p>
                  </a:txBody>
                  <a:tcPr marL="4667" marR="4667" marT="4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7" marR="4667" marT="4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4043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pracovník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senior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25,47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8 915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130339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Expert pre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záruku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19,63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6 871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5879352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Odborný pracovník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junior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19,15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6 703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917874"/>
                  </a:ext>
                </a:extLst>
              </a:tr>
              <a:tr h="144123">
                <a:tc>
                  <a:txBody>
                    <a:bodyPr/>
                    <a:lstStyle/>
                    <a:p>
                      <a:pPr algn="l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Asistent </a:t>
                      </a:r>
                      <a:r>
                        <a:rPr lang="sk-SK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pre záruku</a:t>
                      </a:r>
                      <a:r>
                        <a:rPr lang="sk-SK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 mladých</a:t>
                      </a:r>
                      <a:endParaRPr lang="sk-SK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13,26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4 641</a:t>
                      </a:r>
                    </a:p>
                  </a:txBody>
                  <a:tcPr marL="4667" marR="4667" marT="46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334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2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558F0-DB5F-D649-9CFD-7BBB02AFD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80AE1615-7D5F-6C52-9F27-4C0B74C382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E1983DAA-358F-9DE9-BC8D-A0EC84C3FA50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C98B767-0F09-EE7B-A8F5-113B07203063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872919" cy="3564010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44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Paušálna sadzba na pokrytie zostávajúcich oprávnených výdavkov projektu podľa článku 56 NSU ods.1 nariadenia </a:t>
            </a:r>
            <a:r>
              <a:rPr lang="sk-SK" sz="1443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EPaR</a:t>
            </a:r>
            <a:r>
              <a:rPr lang="sk-SK" sz="144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č. </a:t>
            </a:r>
            <a:r>
              <a:rPr lang="sk-SK" sz="1443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2021/1060</a:t>
            </a:r>
          </a:p>
          <a:p>
            <a:endParaRPr lang="sk-SK" sz="1443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 zmysle Nariadenia Európskeho parlamentu a Rady (EÚ) č. 2021/1060, čl. 56 ods. 1 sa pre výzvu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stanovuje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paušálna sadzba </a:t>
            </a:r>
            <a:r>
              <a:rPr lang="sk-SK" sz="1200" b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vo výške </a:t>
            </a:r>
            <a:r>
              <a:rPr lang="sk-SK" sz="1200" b="1" u="sng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40 </a:t>
            </a:r>
            <a:r>
              <a:rPr lang="sk-SK" sz="1200" b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% oprávnených priamych nákladov na zamestnancov na pokrytie </a:t>
            </a:r>
            <a:r>
              <a:rPr lang="sk-SK" sz="1200" b="1" u="sng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zostávajúcich </a:t>
            </a:r>
            <a:r>
              <a:rPr lang="sk-SK" sz="1200" b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oprávnených nákladov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(ostatných priamych nákladov a nepriamych nákladov) okrem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priamych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nákladov na zamestnancov. Základňu pre výpočet paušálnej sadzby tvorí skupina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výdavkov 901. Pri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aplikácii uvedenej paušálnej sadzby nie je potrebné v procese realizácie projektu odôvodniť skutočné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náklady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 uvedenej kategórií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výdavkov. Výdavky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však musia súvisieť s realizáciou projektu alebo musia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byť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nevyhnutné pre realizáciu projektu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sk-SK" sz="12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/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Okrem priamych nákladov na zamestnancov, vznikajú pri zabezpečení realizácie aktivít projektu, aj iné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priame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 nepriame výdavky.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sk-SK" sz="12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Priame </a:t>
            </a:r>
            <a:r>
              <a:rPr lang="sk-SK" sz="12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výdavky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okrem priamych výdavkov na zamestnancov, ktoré sú nevyhnutné pre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realizáciu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aktivít projektu, budú pokryté paušálnou sadzbou a ktoré žiadateľ </a:t>
            </a:r>
            <a:r>
              <a:rPr lang="sk-SK" sz="1200" b="1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musí uviesť vo </a:t>
            </a:r>
            <a:r>
              <a:rPr lang="sk-SK" sz="12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formulári </a:t>
            </a:r>
            <a:r>
              <a:rPr lang="sk-SK" sz="1200" b="1" dirty="0" err="1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ŽoNFP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napríklad: výdavky na stravné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cestovné náhrady súvisiace s výkonom aktivít projektu, nákup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materiálno-technických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 edukačných pomôcok určených pre potreby projektu. Priame výdavky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ďalej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zahŕňajú na realizáciu odborných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školení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kurzov a seminárov/konzultácií zameraných na zvyšovanie odborných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kompetencií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osôb zapojených do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projektu (viď. výzva)</a:t>
            </a:r>
            <a:endParaRPr lang="sk-SK" sz="1200" dirty="0" smtClean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sk-SK" sz="1200" b="1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Nepriame </a:t>
            </a:r>
            <a:r>
              <a:rPr lang="sk-SK" sz="12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výdavky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zoznam oprávnených kategórií nepriamych výdavkov je uvedený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Príručke k oprávnenosti výdavkov </a:t>
            </a:r>
            <a:r>
              <a:rPr lang="sk-SK" sz="12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 </a:t>
            </a:r>
            <a:r>
              <a:rPr lang="sk-SK" sz="12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prílohe č. 1</a:t>
            </a:r>
          </a:p>
        </p:txBody>
      </p:sp>
    </p:spTree>
    <p:extLst>
      <p:ext uri="{BB962C8B-B14F-4D97-AF65-F5344CB8AC3E}">
        <p14:creationId xmlns:p14="http://schemas.microsoft.com/office/powerpoint/2010/main" val="225783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915A3-DE9A-E3BC-90C1-318E5EAE2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Obrázok, na ktorom je text, snímka obrazovky, štvorec, dizajn&#10;&#10;Obsah vygenerovaný umelou inteligenciou môže byť nesprávny.">
            <a:extLst>
              <a:ext uri="{FF2B5EF4-FFF2-40B4-BE49-F238E27FC236}">
                <a16:creationId xmlns:a16="http://schemas.microsoft.com/office/drawing/2014/main" id="{22CE1B58-84A5-8DAE-BC96-E6EFD18B01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00A14A4-6BAB-8D29-505F-D8ACDC27AFA5}"/>
              </a:ext>
            </a:extLst>
          </p:cNvPr>
          <p:cNvSpPr txBox="1">
            <a:spLocks/>
          </p:cNvSpPr>
          <p:nvPr/>
        </p:nvSpPr>
        <p:spPr>
          <a:xfrm>
            <a:off x="661481" y="736141"/>
            <a:ext cx="7965684" cy="3240819"/>
          </a:xfrm>
          <a:prstGeom prst="rect">
            <a:avLst/>
          </a:prstGeom>
        </p:spPr>
        <p:txBody>
          <a:bodyPr vert="horz" lIns="43989" tIns="21994" rIns="43989" bIns="21994" rtlCol="0" anchor="t"/>
          <a:lstStyle>
            <a:defPPr>
              <a:defRPr lang="en-US"/>
            </a:defPPr>
            <a:lvl1pPr marL="0" algn="l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Spôsob preukazovania </a:t>
            </a:r>
            <a:r>
              <a:rPr lang="sk-SK" sz="20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oprávnenosti jednotkového nákladu</a:t>
            </a:r>
          </a:p>
          <a:p>
            <a:endParaRPr lang="sk-SK" sz="1400" b="1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endParaRPr lang="sk-SK" sz="1400" b="1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sz="1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vyplnená </a:t>
            </a:r>
            <a:r>
              <a:rPr lang="sk-SK" sz="1800" b="1" dirty="0">
                <a:solidFill>
                  <a:schemeClr val="tx2"/>
                </a:solidFill>
                <a:latin typeface="Arial Narrow" panose="020B0606020202030204" pitchFamily="34" charset="0"/>
              </a:rPr>
              <a:t>súhrnná tabuľka predložená spolu so </a:t>
            </a:r>
            <a:r>
              <a:rPr lang="sk-SK" sz="180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ŽoP</a:t>
            </a:r>
            <a:r>
              <a:rPr lang="sk-SK" sz="1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(príloha č. 7/7a)</a:t>
            </a:r>
            <a:endParaRPr lang="sk-SK" sz="18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sz="1800" b="1" dirty="0">
                <a:solidFill>
                  <a:schemeClr val="tx2"/>
                </a:solidFill>
                <a:latin typeface="Arial Narrow" panose="020B0606020202030204" pitchFamily="34" charset="0"/>
              </a:rPr>
              <a:t>predložený mzdový list zamestnanca </a:t>
            </a:r>
            <a:r>
              <a:rPr lang="sk-SK" sz="1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(kontrola odpracovaných hodín zamestnanca)</a:t>
            </a:r>
            <a:endParaRPr lang="sk-SK" sz="18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r>
              <a:rPr lang="sk-SK" sz="1800" b="1" dirty="0">
                <a:solidFill>
                  <a:schemeClr val="tx2"/>
                </a:solidFill>
                <a:latin typeface="Arial Narrow" panose="020B0606020202030204" pitchFamily="34" charset="0"/>
              </a:rPr>
              <a:t>	  </a:t>
            </a:r>
          </a:p>
          <a:p>
            <a:pPr algn="just">
              <a:buFontTx/>
              <a:buChar char="-"/>
            </a:pP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obdobie, ani forma mzdového listu nie je definovaná</a:t>
            </a:r>
          </a:p>
          <a:p>
            <a:pPr algn="just">
              <a:buFontTx/>
              <a:buChar char="-"/>
            </a:pPr>
            <a:r>
              <a:rPr lang="sk-SK" sz="1800" dirty="0">
                <a:solidFill>
                  <a:schemeClr val="tx2"/>
                </a:solidFill>
                <a:latin typeface="Arial Narrow" panose="020B0606020202030204" pitchFamily="34" charset="0"/>
              </a:rPr>
              <a:t>povinnosť vedenia mzdových listov, vrátene jeho náležitostí upravuje zákon č. 595/2003 Z. z. o dani z príjmov (nie je potrebné  vytváranie nových dokumentov špeciálne pre potreby projektu)</a:t>
            </a:r>
          </a:p>
          <a:p>
            <a:pPr algn="ctr"/>
            <a:endParaRPr lang="sk-SK" sz="1443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73C93D2B-A8BE-1757-2C0A-7E8FF7FE6242}"/>
              </a:ext>
            </a:extLst>
          </p:cNvPr>
          <p:cNvSpPr txBox="1">
            <a:spLocks/>
          </p:cNvSpPr>
          <p:nvPr/>
        </p:nvSpPr>
        <p:spPr>
          <a:xfrm>
            <a:off x="4129481" y="86923"/>
            <a:ext cx="4677592" cy="166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479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4P4. Záruka pre mladých (Zamestnanosť mladých ľudí) </a:t>
            </a:r>
            <a:endParaRPr lang="sk-SK" sz="4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56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í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1339</TotalTime>
  <Words>2408</Words>
  <Application>Microsoft Office PowerPoint</Application>
  <PresentationFormat>Prezentácia na obrazovke (16:9)</PresentationFormat>
  <Paragraphs>446</Paragraphs>
  <Slides>18</Slides>
  <Notes>14</Notes>
  <HiddenSlides>0</HiddenSlides>
  <MMClips>0</MMClips>
  <ScaleCrop>false</ScaleCrop>
  <HeadingPairs>
    <vt:vector size="6" baseType="variant">
      <vt:variant>
        <vt:lpstr>Použité písma</vt:lpstr>
      </vt:variant>
      <vt:variant>
        <vt:i4>8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18</vt:i4>
      </vt:variant>
    </vt:vector>
  </HeadingPairs>
  <TitlesOfParts>
    <vt:vector size="27" baseType="lpstr">
      <vt:lpstr>Aptos</vt:lpstr>
      <vt:lpstr>Aptos Display</vt:lpstr>
      <vt:lpstr>Arial</vt:lpstr>
      <vt:lpstr>Arial Narrow</vt:lpstr>
      <vt:lpstr>Calibri</vt:lpstr>
      <vt:lpstr>Cambria Math</vt:lpstr>
      <vt:lpstr>Times New Roman</vt:lpstr>
      <vt:lpstr>Wingdings</vt:lpstr>
      <vt:lpstr>Motív Office</vt:lpstr>
      <vt:lpstr>Prezentácia programu PowerPoint</vt:lpstr>
      <vt:lpstr>Prezentácia programu PowerPoint</vt:lpstr>
      <vt:lpstr>Prezentácia programu PowerPoint</vt:lpstr>
      <vt:lpstr>Právny základ hodinového nákladu - čl. 55 nariadenia č. 2021/1060  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Peter Buček</dc:creator>
  <cp:lastModifiedBy>Žilíková Andrea</cp:lastModifiedBy>
  <cp:revision>112</cp:revision>
  <dcterms:created xsi:type="dcterms:W3CDTF">2024-11-12T13:13:13Z</dcterms:created>
  <dcterms:modified xsi:type="dcterms:W3CDTF">2026-08-18T10:24:50Z</dcterms:modified>
</cp:coreProperties>
</file>